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82" r:id="rId3"/>
    <p:sldId id="28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85" r:id="rId13"/>
    <p:sldId id="287" r:id="rId14"/>
    <p:sldId id="289" r:id="rId15"/>
    <p:sldId id="291" r:id="rId16"/>
    <p:sldId id="293" r:id="rId17"/>
    <p:sldId id="284" r:id="rId18"/>
    <p:sldId id="302" r:id="rId19"/>
    <p:sldId id="303" r:id="rId20"/>
    <p:sldId id="304" r:id="rId21"/>
    <p:sldId id="305" r:id="rId22"/>
    <p:sldId id="306" r:id="rId23"/>
    <p:sldId id="30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33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8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3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23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3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6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1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5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9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2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46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crdata.ed.gov/" TargetMode="External"/><Relationship Id="rId2" Type="http://schemas.openxmlformats.org/officeDocument/2006/relationships/hyperlink" Target="https://nces.ed.gov/nationsreportcard/data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BB098A-039D-49B2-A19C-F5DF1BB91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D422BD-3979-483A-B58A-68A353326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8"/>
            <a:ext cx="4813072" cy="3064224"/>
          </a:xfrm>
        </p:spPr>
        <p:txBody>
          <a:bodyPr>
            <a:normAutofit/>
          </a:bodyPr>
          <a:lstStyle/>
          <a:p>
            <a:pPr algn="ctr"/>
            <a:r>
              <a:rPr lang="en-US" sz="5000" i="1" dirty="0"/>
              <a:t>Females of  Color Performance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A319A-30EE-4862-BCF2-9CFF2C60C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Council of Great City Schools</a:t>
            </a:r>
          </a:p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September 2021</a:t>
            </a:r>
          </a:p>
        </p:txBody>
      </p:sp>
      <p:pic>
        <p:nvPicPr>
          <p:cNvPr id="16" name="Graphic 15" descr="Student looking in microscope in science room">
            <a:extLst>
              <a:ext uri="{FF2B5EF4-FFF2-40B4-BE49-F238E27FC236}">
                <a16:creationId xmlns:a16="http://schemas.microsoft.com/office/drawing/2014/main" id="{BFCE17E5-275A-4399-8C92-542E92A10E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37921" y="1482852"/>
            <a:ext cx="5054156" cy="3368614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9B165B-9C50-4138-BDCA-58996E27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7FCF486-ED0C-4BFB-B43C-D9B6D15DB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F8A06C-4DFF-4DCA-B2DF-33226525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10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8 Math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by Jurisdiction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82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8 Math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in Large Cities by Race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9" y="411704"/>
            <a:ext cx="7543239" cy="60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22D336-E08A-4B2F-B280-0295FD25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8952"/>
            <a:ext cx="12188824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52388" lvl="1" indent="0" algn="ctr">
              <a:buNone/>
            </a:pPr>
            <a:r>
              <a:rPr lang="en-US" sz="6000" dirty="0">
                <a:latin typeface="+mn-lt"/>
              </a:rPr>
              <a:t>Office of Civil Rights Data: 2012-2018</a:t>
            </a:r>
            <a:br>
              <a:rPr lang="en-US" sz="6000" dirty="0">
                <a:latin typeface="+mn-lt"/>
              </a:rPr>
            </a:br>
            <a:r>
              <a:rPr lang="en-US" sz="2400" i="1" dirty="0">
                <a:latin typeface="+mn-lt"/>
              </a:rPr>
              <a:t>Data provided on public schools nationwide. </a:t>
            </a:r>
            <a:endParaRPr lang="en-US" sz="2200" i="1" dirty="0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7142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17B35-9322-4702-B993-B975C09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4810" y="639097"/>
            <a:ext cx="3898262" cy="368601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Female Students Enrolled in Gifted Courses by Race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AB81DA-CD78-41D1-8AD2-E5EF6C395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95" y="507304"/>
            <a:ext cx="6388736" cy="536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2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17B35-9322-4702-B993-B975C09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4810" y="639097"/>
            <a:ext cx="3898262" cy="368601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Female Students Enrolled in AP Courses by Race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856A2F-7FA4-49E9-8EE8-1734CAA45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22" y="643760"/>
            <a:ext cx="7277988" cy="504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04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17B35-9322-4702-B993-B975C09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13" y="890857"/>
            <a:ext cx="3898262" cy="29191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Female Students Who Took SAT or ACT by Race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26BA16-ACE2-432E-8FDF-653D6FDC2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18" y="890857"/>
            <a:ext cx="7044356" cy="498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03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D068DB-E7E7-4102-9402-EAA049E13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C8906C-CCD9-4F71-B3DD-BC1331E1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0D6F13-628B-4FC4-AD48-A2B64677D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5746F23-6A4C-4A1F-A0CE-A0C8537D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17B35-9322-4702-B993-B975C097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8382" y="1357776"/>
            <a:ext cx="3898262" cy="29191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Female Students Receiving One or More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Out-of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School Suspensions by Race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BFE64E-CCE4-4F62-BB14-C7028756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7CC7517-DC26-4B88-BF95-5D09F3E9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7C466A-2605-4E25-9E19-8E277E2EA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6CAFD2-3BDF-4866-80EA-56E51D9AB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02" y="754256"/>
            <a:ext cx="6633067" cy="50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01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22D336-E08A-4B2F-B280-0295FD25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dirty="0">
                <a:latin typeface="+mn-lt"/>
              </a:rPr>
              <a:t>CGCS KPI Data: 2016-2019</a:t>
            </a:r>
            <a:br>
              <a:rPr lang="en-US" sz="6600" dirty="0">
                <a:latin typeface="+mn-lt"/>
              </a:rPr>
            </a:br>
            <a:r>
              <a:rPr lang="en-US" sz="2200" dirty="0">
                <a:latin typeface="+mn-lt"/>
              </a:rPr>
              <a:t>Data provided on member districts only.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3898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70CD4-5A60-4486-96B7-6C73EA4F6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71558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+mn-lt"/>
              </a:rPr>
              <a:t>Ninth Grade Course Failures</a:t>
            </a:r>
            <a:br>
              <a:rPr lang="en-US" sz="4400" dirty="0">
                <a:solidFill>
                  <a:schemeClr val="tx1"/>
                </a:solidFill>
                <a:latin typeface="+mn-lt"/>
              </a:rPr>
            </a:br>
            <a:r>
              <a:rPr lang="en-US" sz="3000" dirty="0">
                <a:solidFill>
                  <a:schemeClr val="tx1"/>
                </a:solidFill>
                <a:latin typeface="+mn-lt"/>
              </a:rPr>
              <a:t>Black and Hispanic Females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8E6150-9091-40FA-9D80-61276BD33F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i="1" dirty="0"/>
              <a:t>Black Female Ninth Grade Course Failures by Quartile, 2016-17 to 2019-20</a:t>
            </a:r>
            <a:endParaRPr lang="en-US" sz="18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FBE3726-6996-4B67-9D97-13CD5419055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1877060" y="2582863"/>
            <a:ext cx="3378200" cy="33782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0A317A-4813-4260-B75A-0AAC798AD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marL="0" lvl="0" indent="0" algn="ctr">
              <a:buClr>
                <a:srgbClr val="903163"/>
              </a:buClr>
              <a:buNone/>
            </a:pPr>
            <a:r>
              <a:rPr lang="en-US" sz="1800" i="1" dirty="0"/>
              <a:t>Hispanic Female Ninth Grade Course Failures by Quartile, 2016-17 to 2019-20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09DDAE8-D4AB-4532-87A4-9FC4E7D8429E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6997700" y="2582863"/>
            <a:ext cx="3378200" cy="3378200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826B1173-9B25-4016-8972-8C615EAD2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23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3988" algn="l"/>
              </a:tabLst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23988" algn="l"/>
              </a:tabLst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50799BF-D70D-4DF2-907A-9EA29AAC8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9825" algn="l"/>
              </a:tabLst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1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C69EE19-0469-494B-AC3D-ACB23296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948" y="173809"/>
            <a:ext cx="11398103" cy="1450757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+mn-lt"/>
              </a:rPr>
              <a:t>Ninth Grade Students with a “B” Average or Better</a:t>
            </a:r>
            <a:br>
              <a:rPr lang="en-US" sz="4000" dirty="0">
                <a:solidFill>
                  <a:schemeClr val="tx1"/>
                </a:solidFill>
                <a:latin typeface="+mn-lt"/>
              </a:rPr>
            </a:br>
            <a:r>
              <a:rPr lang="en-US" sz="3000" dirty="0">
                <a:solidFill>
                  <a:schemeClr val="tx1"/>
                </a:solidFill>
                <a:latin typeface="+mn-lt"/>
              </a:rPr>
              <a:t>Black and Hispanic Females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22D414D-C01D-488F-9859-273CE16CB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853" y="1737360"/>
            <a:ext cx="4855147" cy="1112561"/>
          </a:xfrm>
        </p:spPr>
        <p:txBody>
          <a:bodyPr>
            <a:noAutofit/>
          </a:bodyPr>
          <a:lstStyle/>
          <a:p>
            <a:pPr algn="ctr"/>
            <a:r>
              <a:rPr lang="en-US" sz="1800" i="1" dirty="0"/>
              <a:t>Black </a:t>
            </a:r>
            <a:r>
              <a:rPr lang="en-US" sz="1800" i="1" dirty="0" err="1"/>
              <a:t>FEMale</a:t>
            </a:r>
            <a:r>
              <a:rPr lang="en-US" sz="1800" i="1" dirty="0"/>
              <a:t> Ninth Grade Students with B Average GPA or Better in All Courses by Quartile, 2016-17 to 2019-20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0C4852E4-46BF-4ECC-B4AE-98E03DADDF07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2071252" y="2764466"/>
            <a:ext cx="3194346" cy="3194346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0E43FC5-2E95-4EA8-8FBC-AEC212BB2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8678" y="2213344"/>
            <a:ext cx="4855146" cy="553373"/>
          </a:xfrm>
        </p:spPr>
        <p:txBody>
          <a:bodyPr>
            <a:noAutofit/>
          </a:bodyPr>
          <a:lstStyle/>
          <a:p>
            <a:pPr algn="ctr"/>
            <a:r>
              <a:rPr lang="en-US" sz="1800" i="1" dirty="0"/>
              <a:t>Hispanic </a:t>
            </a:r>
            <a:r>
              <a:rPr lang="en-US" sz="1800" i="1" dirty="0" err="1"/>
              <a:t>FEMale</a:t>
            </a:r>
            <a:r>
              <a:rPr lang="en-US" sz="1800" i="1" dirty="0"/>
              <a:t> Ninth Grade Students with B Average GPA or Better in All Courses by Quartile, 2016-17 to 2019-20</a:t>
            </a:r>
          </a:p>
          <a:p>
            <a:endParaRPr lang="en-US" sz="1800" dirty="0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B51864EE-9752-4D1F-AE98-77BB7656EFC6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7267952" y="2762214"/>
            <a:ext cx="3196598" cy="31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508A7-B672-4180-98CD-6E13D375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5E3D6-BDD6-4B6B-AF82-ED07341D4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3446"/>
            <a:ext cx="10058400" cy="402336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NAEP Trend Data: 2011-2019</a:t>
            </a:r>
          </a:p>
          <a:p>
            <a:pPr lvl="1"/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U.S. Department of Education, Institute of Education Sciences, National Center for Education Statistics, National Assessment of Educational Progress (NAEP), available at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https://nces.ed.gov/nationsreportcard/data/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endParaRPr lang="en-US" sz="2600" dirty="0"/>
          </a:p>
          <a:p>
            <a:r>
              <a:rPr lang="en-US" sz="3000" dirty="0"/>
              <a:t>CGCS KPI Data: 2016-2019</a:t>
            </a:r>
          </a:p>
          <a:p>
            <a:pPr lvl="1"/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Council of Great City Schools, Academic Key Performance Indicators, 2016–2019</a:t>
            </a:r>
          </a:p>
          <a:p>
            <a:pPr lvl="1"/>
            <a:endParaRPr lang="en-US" sz="3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2388" lvl="1" indent="0">
              <a:buNone/>
            </a:pPr>
            <a:r>
              <a:rPr lang="en-US" sz="3000" dirty="0"/>
              <a:t>Office of Civil Rights Data: 2012-2018</a:t>
            </a:r>
          </a:p>
          <a:p>
            <a:pPr lvl="1"/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U.S. Department of Education, Office for Civil Rights, Civil Rights Data Collection, 2017-18, available at </a:t>
            </a: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http://ocrdata.ed.gov</a:t>
            </a: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2600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0475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C5EF-7F42-46A4-87F5-58F0D255A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Algebra I/Integrated Math Completion Rates</a:t>
            </a:r>
            <a:br>
              <a:rPr lang="en-US" sz="4400" dirty="0">
                <a:latin typeface="+mn-lt"/>
              </a:rPr>
            </a:br>
            <a:r>
              <a:rPr lang="en-US" sz="3000" dirty="0">
                <a:latin typeface="+mn-lt"/>
              </a:rPr>
              <a:t>Black and Hispanic Females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0198F-DE3C-4BC9-8ACC-7EB587CB0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3857" y="1785904"/>
            <a:ext cx="5087075" cy="988332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i="1" dirty="0"/>
              <a:t>Black </a:t>
            </a:r>
            <a:r>
              <a:rPr lang="en-US" sz="1800" i="1" dirty="0" err="1"/>
              <a:t>feMales</a:t>
            </a:r>
            <a:r>
              <a:rPr lang="en-US" sz="1800" i="1" dirty="0"/>
              <a:t> Who Completed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i="1" dirty="0"/>
              <a:t>Algebra I/Integrated Math by the End of Ninth Grade by Quartile, 2016-17 to 2019-20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F014519-7864-4ACB-A69B-3C2171AA373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1588295" y="2859309"/>
            <a:ext cx="3378200" cy="33782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A3096-2E85-4AE3-AF1F-1825BC9E2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1070" y="1785904"/>
            <a:ext cx="5087073" cy="89572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i="1" dirty="0"/>
              <a:t>Hispanic </a:t>
            </a:r>
            <a:r>
              <a:rPr lang="en-US" sz="1800" i="1" dirty="0" err="1"/>
              <a:t>feMales</a:t>
            </a:r>
            <a:r>
              <a:rPr lang="en-US" sz="1800" i="1" dirty="0"/>
              <a:t> Who Completed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i="1" dirty="0"/>
              <a:t>Algebra I/Integrated Math by the End of Ninth Grade by Quartile, 2016-17 to 2019-20</a:t>
            </a:r>
            <a:endParaRPr lang="en-US" i="1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AFBA817-5C1A-487C-8E34-70749BF1D8BD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7225505" y="2859309"/>
            <a:ext cx="33782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96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8189-F660-4636-ADDE-7892D93F6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Out of School Suspensions</a:t>
            </a:r>
            <a:br>
              <a:rPr lang="en-US" sz="4000" dirty="0">
                <a:latin typeface="+mn-lt"/>
              </a:rPr>
            </a:br>
            <a:r>
              <a:rPr lang="en-US" sz="3000" dirty="0">
                <a:latin typeface="+mn-lt"/>
              </a:rPr>
              <a:t>Black and Hispanic Females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5AE28-DCBB-410D-B5C6-205E158C9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6745" y="2023731"/>
            <a:ext cx="4627756" cy="536005"/>
          </a:xfrm>
        </p:spPr>
        <p:txBody>
          <a:bodyPr>
            <a:noAutofit/>
          </a:bodyPr>
          <a:lstStyle/>
          <a:p>
            <a:pPr algn="ctr"/>
            <a:r>
              <a:rPr lang="en-US" sz="1800" i="1" dirty="0"/>
              <a:t>Out-of-School Suspensions Among Black </a:t>
            </a:r>
            <a:r>
              <a:rPr lang="en-US" sz="1800" i="1" dirty="0" err="1"/>
              <a:t>feMales</a:t>
            </a:r>
            <a:r>
              <a:rPr lang="en-US" sz="1800" i="1" dirty="0"/>
              <a:t> by Quartile, 2016-17 to 2019-20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88F4D45-2D3F-497A-A63D-08A776378D21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1521523" y="2675665"/>
            <a:ext cx="3378200" cy="33782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5E74A-9207-4FE1-85DB-15E3754F8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0451" y="2023731"/>
            <a:ext cx="5087073" cy="651615"/>
          </a:xfrm>
        </p:spPr>
        <p:txBody>
          <a:bodyPr>
            <a:normAutofit/>
          </a:bodyPr>
          <a:lstStyle/>
          <a:p>
            <a:pPr algn="ctr"/>
            <a:r>
              <a:rPr lang="en-US" sz="1800" i="1" dirty="0"/>
              <a:t>Out-of-School Suspensions Among Hispanic </a:t>
            </a:r>
            <a:r>
              <a:rPr lang="en-US" sz="1800" i="1" dirty="0" err="1"/>
              <a:t>feMales</a:t>
            </a:r>
            <a:r>
              <a:rPr lang="en-US" sz="1800" i="1" dirty="0"/>
              <a:t> by Quartile, 2016-17 to 2019-20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B21CC3E-D257-4701-9765-F8EB2122E0E4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7154887" y="2675665"/>
            <a:ext cx="33782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92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93BA-A0D5-49E6-ADFC-CD27CD40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Students Who Took One or More AP Courses</a:t>
            </a:r>
            <a:br>
              <a:rPr lang="en-US" sz="4000" dirty="0">
                <a:latin typeface="+mn-lt"/>
              </a:rPr>
            </a:br>
            <a:r>
              <a:rPr lang="en-US" sz="3000" dirty="0">
                <a:latin typeface="+mn-lt"/>
              </a:rPr>
              <a:t>Black and Hispanic Females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2DB2D-9D36-4730-BCBB-D762386D0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8" y="1982889"/>
            <a:ext cx="4313431" cy="536005"/>
          </a:xfrm>
        </p:spPr>
        <p:txBody>
          <a:bodyPr>
            <a:noAutofit/>
          </a:bodyPr>
          <a:lstStyle/>
          <a:p>
            <a:pPr algn="ctr"/>
            <a:r>
              <a:rPr lang="en-US" sz="1800" i="1" dirty="0"/>
              <a:t>Black </a:t>
            </a:r>
            <a:r>
              <a:rPr lang="en-US" sz="1800" i="1" dirty="0" err="1"/>
              <a:t>FeMale</a:t>
            </a:r>
            <a:r>
              <a:rPr lang="en-US" sz="1800" i="1" dirty="0"/>
              <a:t> Secondary Students Who Took One or More AP Courses by Quartile, 2016-17 to 2019-20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0B9969F-D0A5-4F5C-AC4C-B252CD2F3F5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1321355" y="2786897"/>
            <a:ext cx="3445156" cy="3445156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F85F34-5E27-428C-8211-4566EACF2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4492" y="1965521"/>
            <a:ext cx="4439540" cy="553373"/>
          </a:xfrm>
        </p:spPr>
        <p:txBody>
          <a:bodyPr>
            <a:noAutofit/>
          </a:bodyPr>
          <a:lstStyle/>
          <a:p>
            <a:pPr algn="ctr"/>
            <a:r>
              <a:rPr lang="en-US" sz="1800" i="1" dirty="0"/>
              <a:t>Hispanic </a:t>
            </a:r>
            <a:r>
              <a:rPr lang="en-US" sz="1800" i="1" dirty="0" err="1"/>
              <a:t>feMale</a:t>
            </a:r>
            <a:r>
              <a:rPr lang="en-US" sz="1800" i="1" dirty="0"/>
              <a:t> Secondary Students Who Took One or More AP Courses by Quartile, 2016-17 to 2019-20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81440E3-8ECC-4903-ABE0-DA273AD1A83C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7211684" y="2747055"/>
            <a:ext cx="3445156" cy="344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49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13C65-C434-4C4C-AB3C-9DB6A26B5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Cohort Graduation Rates</a:t>
            </a:r>
            <a:br>
              <a:rPr lang="en-US" sz="4000" dirty="0">
                <a:latin typeface="+mn-lt"/>
              </a:rPr>
            </a:br>
            <a:r>
              <a:rPr lang="en-US" sz="3000" dirty="0">
                <a:latin typeface="+mn-lt"/>
              </a:rPr>
              <a:t>Black and Hispanic Females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780AB-90F5-4845-B308-D48DEAFF6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1065" y="2045189"/>
            <a:ext cx="5087075" cy="53600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800" i="1" dirty="0"/>
              <a:t>Four-Year Cohort Graduation Rates for Black </a:t>
            </a:r>
            <a:r>
              <a:rPr lang="en-US" sz="1800" i="1" dirty="0" err="1"/>
              <a:t>feMales</a:t>
            </a:r>
            <a:r>
              <a:rPr lang="en-US" sz="1800" i="1" dirty="0"/>
              <a:t> by Quartiles, 2016-17 to 2019-20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89132D8-FFE5-460B-AB63-86966B563C93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1635502" y="2717467"/>
            <a:ext cx="3378200" cy="33782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4BC91-474E-4BD9-9D64-9048C3186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2828" y="2036504"/>
            <a:ext cx="5178107" cy="55337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800" i="1" dirty="0"/>
              <a:t>Four-Year Cohort Graduation Rates for Hispanic </a:t>
            </a:r>
            <a:r>
              <a:rPr lang="en-US" sz="1800" i="1" dirty="0" err="1"/>
              <a:t>feMales</a:t>
            </a:r>
            <a:r>
              <a:rPr lang="en-US" sz="1800" i="1" dirty="0"/>
              <a:t> by Quartiles, 2016-17 to 2019-20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1CF45D4-2353-4029-A737-3A5A3350934E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/>
        </p:blipFill>
        <p:spPr>
          <a:xfrm>
            <a:off x="7357189" y="2717467"/>
            <a:ext cx="337820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8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22D336-E08A-4B2F-B280-0295FD25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NAEP Trend Data: 2011-2019</a:t>
            </a:r>
            <a:b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Comparisons </a:t>
            </a: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are made between 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large city and national public schools as well as by race.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391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4 Reading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by Jurisdiction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1" cy="603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4 Reading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in Large Cities by Race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7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8 Reading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by Jurisdiction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0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8 Reading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in Large Cities by Race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4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4 Math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by Jurisdiction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8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C902A7-C713-4C0E-908C-A83A8B91995A}"/>
              </a:ext>
            </a:extLst>
          </p:cNvPr>
          <p:cNvSpPr txBox="1">
            <a:spLocks/>
          </p:cNvSpPr>
          <p:nvPr/>
        </p:nvSpPr>
        <p:spPr>
          <a:xfrm>
            <a:off x="462760" y="1027319"/>
            <a:ext cx="3659246" cy="2288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NAEP </a:t>
            </a:r>
            <a:br>
              <a:rPr lang="en-US" sz="3600" cap="none" spc="-50" dirty="0">
                <a:solidFill>
                  <a:srgbClr val="FFFFFF"/>
                </a:solidFill>
                <a:latin typeface="+mn-lt"/>
              </a:rPr>
            </a:br>
            <a:r>
              <a:rPr lang="en-US" sz="3600" b="1" cap="none" spc="-50" dirty="0">
                <a:solidFill>
                  <a:srgbClr val="FFFFFF"/>
                </a:solidFill>
                <a:latin typeface="+mn-lt"/>
              </a:rPr>
              <a:t>GRADE 4 Math </a:t>
            </a: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Performance </a:t>
            </a:r>
          </a:p>
          <a:p>
            <a:pPr algn="ctr" defTabSz="914400">
              <a:buClr>
                <a:schemeClr val="accent1"/>
              </a:buClr>
            </a:pPr>
            <a:r>
              <a:rPr lang="en-US" sz="3600" cap="none" spc="-50" dirty="0">
                <a:solidFill>
                  <a:srgbClr val="FFFFFF"/>
                </a:solidFill>
                <a:latin typeface="+mn-lt"/>
              </a:rPr>
              <a:t>of Females in Large Cities by Race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slide9">
            <a:extLst>
              <a:ext uri="{FF2B5EF4-FFF2-40B4-BE49-F238E27FC236}">
                <a16:creationId xmlns:a16="http://schemas.microsoft.com/office/drawing/2014/main" id="{CF833CD5-3E7D-4F60-992B-F0E8B39F106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4648758" y="402825"/>
            <a:ext cx="7543240" cy="60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730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7000</TotalTime>
  <Words>549</Words>
  <Application>Microsoft Office PowerPoint</Application>
  <PresentationFormat>Widescreen</PresentationFormat>
  <Paragraphs>58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Retrospect</vt:lpstr>
      <vt:lpstr>Females of  Color Performance Update</vt:lpstr>
      <vt:lpstr>Data Sources</vt:lpstr>
      <vt:lpstr>NAEP Trend Data: 2011-2019 Comparisons are made between large city and national public schools as well as by race.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Office of Civil Rights Data: 2012-2018 Data provided on public schools nationwide. </vt:lpstr>
      <vt:lpstr>Female Students Enrolled in Gifted Courses by Race</vt:lpstr>
      <vt:lpstr>Female Students Enrolled in AP Courses by Race</vt:lpstr>
      <vt:lpstr>Female Students Who Took SAT or ACT by Race</vt:lpstr>
      <vt:lpstr>Female Students Receiving One or More Out-of School Suspensions by Race</vt:lpstr>
      <vt:lpstr>CGCS KPI Data: 2016-2019 Data provided on member districts only. </vt:lpstr>
      <vt:lpstr>Ninth Grade Course Failures Black and Hispanic Females</vt:lpstr>
      <vt:lpstr>Ninth Grade Students with a “B” Average or Better Black and Hispanic Females</vt:lpstr>
      <vt:lpstr>Algebra I/Integrated Math Completion Rates Black and Hispanic Females</vt:lpstr>
      <vt:lpstr>Out of School Suspensions Black and Hispanic Females</vt:lpstr>
      <vt:lpstr>Students Who Took One or More AP Courses Black and Hispanic Females</vt:lpstr>
      <vt:lpstr>Cohort Graduation Rates Black and Hispanic Females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of the Great City Schools Males of Color Performance Update</dc:title>
  <dc:creator>Ray Hart</dc:creator>
  <cp:lastModifiedBy>Tonya Harris</cp:lastModifiedBy>
  <cp:revision>17</cp:revision>
  <dcterms:created xsi:type="dcterms:W3CDTF">2019-10-17T19:19:59Z</dcterms:created>
  <dcterms:modified xsi:type="dcterms:W3CDTF">2022-03-02T17:35:12Z</dcterms:modified>
</cp:coreProperties>
</file>